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9372600" cy="7086600"/>
  <p:embeddedFontLst>
    <p:embeddedFont>
      <p:font typeface="Inder" panose="020B0603030500060804" pitchFamily="34" charset="77"/>
      <p:regular r:id="rId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8" roundtripDataSignature="AMtx7miDGDbHpXcW+jEDU9FdaHZJ0+aEH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C06E041-54AB-45D7-80ED-9B2351670056}">
  <a:tblStyle styleId="{8C06E041-54AB-45D7-80ED-9B2351670056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  <a:fill>
          <a:solidFill>
            <a:schemeClr val="dk1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dk1">
              <a:alpha val="20000"/>
            </a:schemeClr>
          </a:solidFill>
        </a:fill>
      </a:tcStyle>
    </a:band1V>
    <a:band2V>
      <a:tcTxStyle/>
      <a:tcStyle>
        <a:tcBdr/>
      </a:tcStyle>
    </a:band2V>
    <a:lastCol>
      <a:tcTxStyle b="on" i="off"/>
      <a:tcStyle>
        <a:tcBdr/>
      </a:tcStyle>
    </a:lastCol>
    <a:firstCol>
      <a:tcTxStyle b="on" i="off"/>
      <a:tcStyle>
        <a:tcBdr/>
      </a:tcStyle>
    </a:firstCol>
    <a:lastRow>
      <a:tcTxStyle b="on" i="off"/>
      <a:tcStyle>
        <a:tcBdr>
          <a:top>
            <a:ln w="508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FFFFFF">
              <a:alpha val="0"/>
            </a:srgbClr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/>
      <a:tcStyle>
        <a:tcBdr>
          <a:bottom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FFFFFF">
              <a:alpha val="0"/>
            </a:srgbClr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91" d="100"/>
          <a:sy n="91" d="100"/>
        </p:scale>
        <p:origin x="343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3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10" Type="http://schemas.openxmlformats.org/officeDocument/2006/relationships/viewProps" Target="viewProps.xml"/><Relationship Id="rId4" Type="http://schemas.openxmlformats.org/officeDocument/2006/relationships/font" Target="fonts/font1.fntdata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562400" y="531475"/>
            <a:ext cx="6248700" cy="26574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937250" y="3366125"/>
            <a:ext cx="7498075" cy="3188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937250" y="3366125"/>
            <a:ext cx="7498075" cy="31889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689350" y="531813"/>
            <a:ext cx="1993900" cy="26574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528108" y="2377546"/>
            <a:ext cx="5801784" cy="5915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1772577" y="3622015"/>
            <a:ext cx="7749117" cy="147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-1227798" y="2186121"/>
            <a:ext cx="7749117" cy="4350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471488" y="2434167"/>
            <a:ext cx="2914650" cy="5801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3471863" y="2434167"/>
            <a:ext cx="2914650" cy="5801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472381" y="3340100"/>
            <a:ext cx="2901255" cy="4912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3471863" y="2241551"/>
            <a:ext cx="2915543" cy="10985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3471863" y="3340100"/>
            <a:ext cx="2915543" cy="4912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ctrTitle"/>
          </p:nvPr>
        </p:nvSpPr>
        <p:spPr>
          <a:xfrm>
            <a:off x="514338" y="347607"/>
            <a:ext cx="5829300" cy="110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3717"/>
              <a:buFont typeface="Inder"/>
              <a:buNone/>
            </a:pPr>
            <a:r>
              <a:rPr lang="en-US" sz="2988">
                <a:latin typeface="Inder"/>
                <a:ea typeface="Inder"/>
                <a:cs typeface="Inder"/>
                <a:sym typeface="Inder"/>
              </a:rPr>
              <a:t>3</a:t>
            </a:r>
            <a:r>
              <a:rPr lang="en-US" sz="2988" baseline="30000">
                <a:latin typeface="Inder"/>
                <a:ea typeface="Inder"/>
                <a:cs typeface="Inder"/>
                <a:sym typeface="Inder"/>
              </a:rPr>
              <a:t>rd</a:t>
            </a:r>
            <a:r>
              <a:rPr lang="en-US" sz="2988">
                <a:latin typeface="Inder"/>
                <a:ea typeface="Inder"/>
                <a:cs typeface="Inder"/>
                <a:sym typeface="Inder"/>
              </a:rPr>
              <a:t> Grade Supply List 2025 - 2026</a:t>
            </a:r>
            <a:br>
              <a:rPr lang="en-US" sz="4388">
                <a:latin typeface="Inder"/>
                <a:ea typeface="Inder"/>
                <a:cs typeface="Inder"/>
                <a:sym typeface="Inder"/>
              </a:rPr>
            </a:br>
            <a:r>
              <a:rPr lang="en-US" sz="1688" b="1" u="sng">
                <a:latin typeface="Inder"/>
                <a:ea typeface="Inder"/>
                <a:cs typeface="Inder"/>
                <a:sym typeface="Inder"/>
              </a:rPr>
              <a:t>Please </a:t>
            </a:r>
            <a:r>
              <a:rPr lang="en-US" sz="1688" b="1" u="sng">
                <a:solidFill>
                  <a:srgbClr val="FF0000"/>
                </a:solidFill>
                <a:latin typeface="Inder"/>
                <a:ea typeface="Inder"/>
                <a:cs typeface="Inder"/>
                <a:sym typeface="Inder"/>
              </a:rPr>
              <a:t>DO NOT </a:t>
            </a:r>
            <a:r>
              <a:rPr lang="en-US" sz="1688" b="1" u="sng">
                <a:latin typeface="Inder"/>
                <a:ea typeface="Inder"/>
                <a:cs typeface="Inder"/>
                <a:sym typeface="Inder"/>
              </a:rPr>
              <a:t>put your child’s name on any supplies. These are communal supplies to be shared throughout the year.</a:t>
            </a:r>
            <a:br>
              <a:rPr lang="en-US" sz="1688" b="1" u="sng">
                <a:latin typeface="Inder"/>
                <a:ea typeface="Inder"/>
                <a:cs typeface="Inder"/>
                <a:sym typeface="Inder"/>
              </a:rPr>
            </a:br>
            <a:r>
              <a:rPr lang="en-US" sz="1688" b="1" u="sng">
                <a:latin typeface="Inder"/>
                <a:ea typeface="Inder"/>
                <a:cs typeface="Inder"/>
                <a:sym typeface="Inder"/>
              </a:rPr>
              <a:t>The supplies with a </a:t>
            </a:r>
            <a:r>
              <a:rPr lang="en-US" sz="1688" b="1" u="sng">
                <a:highlight>
                  <a:srgbClr val="FFFF00"/>
                </a:highlight>
                <a:latin typeface="Inder"/>
                <a:ea typeface="Inder"/>
                <a:cs typeface="Inder"/>
                <a:sym typeface="Inder"/>
              </a:rPr>
              <a:t>***</a:t>
            </a:r>
            <a:r>
              <a:rPr lang="en-US" sz="1688" b="1" u="sng">
                <a:latin typeface="Inder"/>
                <a:ea typeface="Inder"/>
                <a:cs typeface="Inder"/>
                <a:sym typeface="Inder"/>
              </a:rPr>
              <a:t> on the end are supplies that we need some extra donations of.</a:t>
            </a:r>
            <a:endParaRPr sz="4388">
              <a:latin typeface="Inder"/>
              <a:ea typeface="Inder"/>
              <a:cs typeface="Inder"/>
              <a:sym typeface="Inder"/>
            </a:endParaRPr>
          </a:p>
        </p:txBody>
      </p:sp>
      <p:graphicFrame>
        <p:nvGraphicFramePr>
          <p:cNvPr id="85" name="Google Shape;85;p1"/>
          <p:cNvGraphicFramePr/>
          <p:nvPr/>
        </p:nvGraphicFramePr>
        <p:xfrm>
          <a:off x="582481" y="1730692"/>
          <a:ext cx="5693025" cy="5275275"/>
        </p:xfrm>
        <a:graphic>
          <a:graphicData uri="http://schemas.openxmlformats.org/drawingml/2006/table">
            <a:tbl>
              <a:tblPr firstRow="1" bandRow="1">
                <a:noFill/>
                <a:tableStyleId>{8C06E041-54AB-45D7-80ED-9B2351670056}</a:tableStyleId>
              </a:tblPr>
              <a:tblGrid>
                <a:gridCol w="120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88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50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cap="none">
                          <a:latin typeface="Inder"/>
                          <a:ea typeface="Inder"/>
                          <a:cs typeface="Inder"/>
                          <a:sym typeface="Inder"/>
                        </a:rPr>
                        <a:t>60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cap="none"/>
                        <a:t>Yellow #2 pencils: </a:t>
                      </a:r>
                      <a:r>
                        <a:rPr lang="en-US" sz="1200" b="1" u="sng" strike="noStrike" cap="none"/>
                        <a:t>pre-sharpened</a:t>
                      </a:r>
                      <a:r>
                        <a:rPr lang="en-US" sz="1200" b="1" u="none" strike="noStrike" cap="none"/>
                        <a:t> (Ticonderoga preferred) </a:t>
                      </a:r>
                      <a:r>
                        <a:rPr lang="en-US" sz="1200" b="1" u="none" strike="noStrike" cap="none">
                          <a:highlight>
                            <a:srgbClr val="FFFF00"/>
                          </a:highlight>
                        </a:rPr>
                        <a:t>***</a:t>
                      </a:r>
                      <a:endParaRPr sz="1200" b="1" u="none" strike="noStrike" cap="none">
                        <a:highlight>
                          <a:srgbClr val="FFFF00"/>
                        </a:highlight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</a:txBody>
                  <a:tcPr marL="68575" marR="68575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cap="none">
                          <a:latin typeface="Inder"/>
                          <a:ea typeface="Inder"/>
                          <a:cs typeface="Inder"/>
                          <a:sym typeface="Inder"/>
                        </a:rPr>
                        <a:t>2 pairs</a:t>
                      </a:r>
                      <a:endParaRPr/>
                    </a:p>
                  </a:txBody>
                  <a:tcPr marL="68575" marR="68575" marT="0" marB="0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cap="none"/>
                        <a:t>Scissors (Student Size) </a:t>
                      </a:r>
                      <a:r>
                        <a:rPr lang="en-US" sz="1200" b="1" u="none" strike="noStrike" cap="none">
                          <a:highlight>
                            <a:srgbClr val="FFFF00"/>
                          </a:highlight>
                        </a:rPr>
                        <a:t>***</a:t>
                      </a:r>
                      <a:endParaRPr sz="1200" b="1" u="none" strike="noStrike" cap="none">
                        <a:highlight>
                          <a:srgbClr val="FFFF00"/>
                        </a:highlight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</a:txBody>
                  <a:tcPr marL="68575" marR="68575" marT="0" marB="0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35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cap="none">
                          <a:latin typeface="Inder"/>
                          <a:ea typeface="Inder"/>
                          <a:cs typeface="Inder"/>
                          <a:sym typeface="Inder"/>
                        </a:rPr>
                        <a:t>1 pair</a:t>
                      </a:r>
                      <a:endParaRPr/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Inder"/>
                        <a:buNone/>
                      </a:pPr>
                      <a:r>
                        <a:rPr lang="en-US" sz="1200" b="1">
                          <a:latin typeface="Inder"/>
                          <a:ea typeface="Inder"/>
                          <a:cs typeface="Inder"/>
                          <a:sym typeface="Inder"/>
                        </a:rPr>
                        <a:t>HEADPHONES</a:t>
                      </a:r>
                      <a:r>
                        <a:rPr lang="en-US" sz="1200" b="1" u="none" strike="noStrike" cap="none">
                          <a:latin typeface="Inder"/>
                          <a:ea typeface="Inder"/>
                          <a:cs typeface="Inder"/>
                          <a:sym typeface="Inder"/>
                        </a:rPr>
                        <a:t> </a:t>
                      </a:r>
                      <a:r>
                        <a:rPr lang="en-US" sz="1200" b="1" u="none" strike="noStrike" cap="none">
                          <a:highlight>
                            <a:srgbClr val="FFFF00"/>
                          </a:highlight>
                          <a:latin typeface="Inder"/>
                          <a:ea typeface="Inder"/>
                          <a:cs typeface="Inder"/>
                          <a:sym typeface="Inder"/>
                        </a:rPr>
                        <a:t>***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cap="none">
                          <a:latin typeface="Inder"/>
                          <a:ea typeface="Inder"/>
                          <a:cs typeface="Inder"/>
                          <a:sym typeface="Inder"/>
                        </a:rPr>
                        <a:t>6</a:t>
                      </a:r>
                      <a:endParaRPr/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cap="none">
                          <a:latin typeface="Inder"/>
                          <a:ea typeface="Inder"/>
                          <a:cs typeface="Inder"/>
                          <a:sym typeface="Inder"/>
                        </a:rPr>
                        <a:t>BLACK thick Expo dry erase markers </a:t>
                      </a:r>
                      <a:r>
                        <a:rPr lang="en-US" sz="1200" b="1" u="none" strike="noStrike" cap="none">
                          <a:highlight>
                            <a:srgbClr val="FFFF00"/>
                          </a:highlight>
                          <a:latin typeface="Inder"/>
                          <a:ea typeface="Inder"/>
                          <a:cs typeface="Inder"/>
                          <a:sym typeface="Inder"/>
                        </a:rPr>
                        <a:t>***</a:t>
                      </a:r>
                      <a:endParaRPr/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81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cap="none">
                          <a:latin typeface="Inder"/>
                          <a:ea typeface="Inder"/>
                          <a:cs typeface="Inder"/>
                          <a:sym typeface="Inder"/>
                        </a:rPr>
                        <a:t>1</a:t>
                      </a:r>
                      <a:endParaRPr/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>
                          <a:latin typeface="Inder"/>
                          <a:ea typeface="Inder"/>
                          <a:cs typeface="Inder"/>
                          <a:sym typeface="Inder"/>
                        </a:rPr>
                        <a:t>Rectangular </a:t>
                      </a:r>
                      <a:r>
                        <a:rPr lang="en-US" sz="1200" b="1" u="none" strike="noStrike" cap="none">
                          <a:latin typeface="Inder"/>
                          <a:ea typeface="Inder"/>
                          <a:cs typeface="Inder"/>
                          <a:sym typeface="Inder"/>
                        </a:rPr>
                        <a:t>Standard size plastic pencil box </a:t>
                      </a:r>
                      <a:r>
                        <a:rPr lang="en-US" sz="1200" b="1" u="none" strike="noStrike" cap="none">
                          <a:highlight>
                            <a:srgbClr val="FFFF00"/>
                          </a:highlight>
                          <a:latin typeface="Inder"/>
                          <a:ea typeface="Inder"/>
                          <a:cs typeface="Inder"/>
                          <a:sym typeface="Inder"/>
                        </a:rPr>
                        <a:t>***</a:t>
                      </a:r>
                      <a:endParaRPr/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cap="none"/>
                        <a:t>1</a:t>
                      </a:r>
                      <a:endParaRPr sz="1200" b="1" u="none" strike="noStrike" cap="none"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cap="none"/>
                        <a:t>1.5” white 3 ring binder with clear pocket</a:t>
                      </a:r>
                      <a:endParaRPr sz="1200" b="1" u="none" strike="noStrike" cap="none"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1200" b="1" u="none" strike="noStrike" cap="none"/>
                        <a:t>6</a:t>
                      </a:r>
                      <a:endParaRPr sz="1200" b="1" u="none" strike="noStrike" cap="none"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1200" b="1" u="none" strike="noStrike" cap="none"/>
                        <a:t>Elmer’s School Glue Sticks</a:t>
                      </a:r>
                      <a:endParaRPr sz="1200" b="1" u="none" strike="noStrike" cap="none"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Inder"/>
                        <a:buNone/>
                      </a:pPr>
                      <a:r>
                        <a:rPr lang="en-US" sz="1200" b="1">
                          <a:latin typeface="Inder"/>
                          <a:ea typeface="Inder"/>
                          <a:cs typeface="Inder"/>
                          <a:sym typeface="Inder"/>
                        </a:rPr>
                        <a:t>4</a:t>
                      </a:r>
                      <a:r>
                        <a:rPr lang="en-US" sz="1200" b="1" u="none" strike="noStrike" cap="none">
                          <a:latin typeface="Inder"/>
                          <a:ea typeface="Inder"/>
                          <a:cs typeface="Inder"/>
                          <a:sym typeface="Inder"/>
                        </a:rPr>
                        <a:t> boxes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n-US" sz="1200" b="1" u="none" strike="noStrike" cap="none"/>
                        <a:t>24 count </a:t>
                      </a:r>
                      <a:r>
                        <a:rPr lang="en-US" sz="1200" b="1" u="sng" strike="noStrike" cap="none"/>
                        <a:t>Crayola</a:t>
                      </a:r>
                      <a:r>
                        <a:rPr lang="en-US" sz="1200" b="1" u="none" strike="noStrike" cap="none"/>
                        <a:t> crayons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>
                          <a:latin typeface="Inder"/>
                          <a:ea typeface="Inder"/>
                          <a:cs typeface="Inder"/>
                          <a:sym typeface="Inder"/>
                        </a:rPr>
                        <a:t>4</a:t>
                      </a:r>
                      <a:r>
                        <a:rPr lang="en-US" sz="1200" b="1" u="none" strike="noStrike" cap="none">
                          <a:latin typeface="Inder"/>
                          <a:ea typeface="Inder"/>
                          <a:cs typeface="Inder"/>
                          <a:sym typeface="Inder"/>
                        </a:rPr>
                        <a:t> boxes</a:t>
                      </a:r>
                      <a:endParaRPr/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cap="none">
                          <a:latin typeface="Inder"/>
                          <a:ea typeface="Inder"/>
                          <a:cs typeface="Inder"/>
                          <a:sym typeface="Inder"/>
                        </a:rPr>
                        <a:t>Tissues</a:t>
                      </a:r>
                      <a:endParaRPr/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cap="none">
                          <a:latin typeface="Inder"/>
                          <a:ea typeface="Inder"/>
                          <a:cs typeface="Inder"/>
                          <a:sym typeface="Inder"/>
                        </a:rPr>
                        <a:t>1 pack</a:t>
                      </a:r>
                      <a:endParaRPr/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cap="none">
                          <a:latin typeface="Inder"/>
                          <a:ea typeface="Inder"/>
                          <a:cs typeface="Inder"/>
                          <a:sym typeface="Inder"/>
                        </a:rPr>
                        <a:t>Large pink erasers </a:t>
                      </a:r>
                      <a:endParaRPr/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>
                          <a:latin typeface="Inder"/>
                          <a:ea typeface="Inder"/>
                          <a:cs typeface="Inder"/>
                          <a:sym typeface="Inder"/>
                        </a:rPr>
                        <a:t>2 </a:t>
                      </a:r>
                      <a:r>
                        <a:rPr lang="en-US" sz="1200" b="1" u="none" strike="noStrike" cap="none">
                          <a:latin typeface="Inder"/>
                          <a:ea typeface="Inder"/>
                          <a:cs typeface="Inder"/>
                          <a:sym typeface="Inder"/>
                        </a:rPr>
                        <a:t>pack</a:t>
                      </a:r>
                      <a:r>
                        <a:rPr lang="en-US" sz="1200" b="1">
                          <a:latin typeface="Inder"/>
                          <a:ea typeface="Inder"/>
                          <a:cs typeface="Inder"/>
                          <a:sym typeface="Inder"/>
                        </a:rPr>
                        <a:t>s</a:t>
                      </a:r>
                      <a:endParaRPr/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cap="none">
                          <a:latin typeface="Inder"/>
                          <a:ea typeface="Inder"/>
                          <a:cs typeface="Inder"/>
                          <a:sym typeface="Inder"/>
                        </a:rPr>
                        <a:t>Pencil cap erasers</a:t>
                      </a:r>
                      <a:endParaRPr/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>
                          <a:latin typeface="Inder"/>
                          <a:ea typeface="Inder"/>
                          <a:cs typeface="Inder"/>
                          <a:sym typeface="Inder"/>
                        </a:rPr>
                        <a:t>1</a:t>
                      </a:r>
                      <a:endParaRPr sz="1200" b="1"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>
                          <a:latin typeface="Inder"/>
                          <a:ea typeface="Inder"/>
                          <a:cs typeface="Inder"/>
                          <a:sym typeface="Inder"/>
                        </a:rPr>
                        <a:t>Spiral Notebook - Wide Ruled</a:t>
                      </a:r>
                      <a:endParaRPr sz="1200" b="1"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>
                          <a:latin typeface="Inder"/>
                          <a:ea typeface="Inder"/>
                          <a:cs typeface="Inder"/>
                          <a:sym typeface="Inder"/>
                        </a:rPr>
                        <a:t>1 </a:t>
                      </a:r>
                      <a:endParaRPr sz="1200" b="1"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>
                          <a:latin typeface="Inder"/>
                          <a:ea typeface="Inder"/>
                          <a:cs typeface="Inder"/>
                          <a:sym typeface="Inder"/>
                        </a:rPr>
                        <a:t>Ream of wide ruled loose leaf notebook paper</a:t>
                      </a:r>
                      <a:endParaRPr sz="1200" b="1">
                        <a:latin typeface="Inder"/>
                        <a:ea typeface="Inder"/>
                        <a:cs typeface="Inder"/>
                        <a:sym typeface="Inder"/>
                      </a:endParaRPr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86" name="Google Shape;86;p1"/>
          <p:cNvSpPr txBox="1"/>
          <p:nvPr/>
        </p:nvSpPr>
        <p:spPr>
          <a:xfrm>
            <a:off x="165100" y="8191500"/>
            <a:ext cx="6692900" cy="600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>
              <a:solidFill>
                <a:schemeClr val="dk1"/>
              </a:solidFill>
              <a:latin typeface="Inder"/>
              <a:ea typeface="Inder"/>
              <a:cs typeface="Inder"/>
              <a:sym typeface="Inder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Inder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Inder"/>
                <a:ea typeface="Inder"/>
                <a:cs typeface="Inder"/>
                <a:sym typeface="Inder"/>
              </a:rPr>
              <a:t>*Please note each individual teacher may have extra items that will be communicated at the beginning of the school year.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160</Words>
  <Application>Microsoft Macintosh PowerPoint</Application>
  <PresentationFormat>On-screen Show (4:3)</PresentationFormat>
  <Paragraphs>29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Inder</vt:lpstr>
      <vt:lpstr>Office Theme</vt:lpstr>
      <vt:lpstr>3rd Grade Supply List 2025 - 2026 Please DO NOT put your child’s name on any supplies. These are communal supplies to be shared throughout the year. The supplies with a *** on the end are supplies that we need some extra donations of.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JAIME WOOLMAN</dc:creator>
  <cp:lastModifiedBy>JAIME WOOLMAN</cp:lastModifiedBy>
  <cp:revision>1</cp:revision>
  <dcterms:created xsi:type="dcterms:W3CDTF">2020-04-27T15:01:44Z</dcterms:created>
  <dcterms:modified xsi:type="dcterms:W3CDTF">2025-04-02T13:00:08Z</dcterms:modified>
</cp:coreProperties>
</file>